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8" r:id="rId1"/>
  </p:sldMasterIdLst>
  <p:notesMasterIdLst>
    <p:notesMasterId r:id="rId17"/>
  </p:notesMasterIdLst>
  <p:sldIdLst>
    <p:sldId id="256" r:id="rId2"/>
    <p:sldId id="262" r:id="rId3"/>
    <p:sldId id="264" r:id="rId4"/>
    <p:sldId id="271" r:id="rId5"/>
    <p:sldId id="268" r:id="rId6"/>
    <p:sldId id="273" r:id="rId7"/>
    <p:sldId id="261" r:id="rId8"/>
    <p:sldId id="266" r:id="rId9"/>
    <p:sldId id="259" r:id="rId10"/>
    <p:sldId id="260" r:id="rId11"/>
    <p:sldId id="270" r:id="rId12"/>
    <p:sldId id="258" r:id="rId13"/>
    <p:sldId id="265" r:id="rId14"/>
    <p:sldId id="257" r:id="rId15"/>
    <p:sldId id="272" r:id="rId16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94624"/>
  </p:normalViewPr>
  <p:slideViewPr>
    <p:cSldViewPr snapToGrid="0" snapToObjects="1">
      <p:cViewPr varScale="1">
        <p:scale>
          <a:sx n="106" d="100"/>
          <a:sy n="106" d="100"/>
        </p:scale>
        <p:origin x="25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CCC926-B278-FC47-BFFA-B9E5A24D683A}" type="datetimeFigureOut">
              <a:rPr lang="fr-FR" smtClean="0"/>
              <a:t>13/07/2016</a:t>
            </a:fld>
            <a:endParaRPr lang="fr-FR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C18D35-E346-BC45-BA82-6CC279A318C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737524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à modifier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C18D35-E346-BC45-BA82-6CC279A318C9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705537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rajouter</a:t>
            </a:r>
            <a:r>
              <a:rPr lang="fr-FR" baseline="0" dirty="0" smtClean="0"/>
              <a:t> un smartphone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C18D35-E346-BC45-BA82-6CC279A318C9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696269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Algorithme de proposition des cours :</a:t>
            </a:r>
          </a:p>
          <a:p>
            <a:pPr marL="171450" indent="-171450">
              <a:buFontTx/>
              <a:buChar char="-"/>
            </a:pPr>
            <a:r>
              <a:rPr lang="fr-FR" dirty="0" smtClean="0"/>
              <a:t>les</a:t>
            </a:r>
            <a:r>
              <a:rPr lang="fr-FR" baseline="0" dirty="0" smtClean="0"/>
              <a:t> cours sont suivi par blocs ( ex : par techno, comme html</a:t>
            </a:r>
            <a:r>
              <a:rPr lang="is-IS" baseline="0" dirty="0" smtClean="0"/>
              <a:t>… ou encore d’autres thematiques, comme la base de client-server, ... ) </a:t>
            </a:r>
          </a:p>
          <a:p>
            <a:pPr marL="171450" indent="-171450">
              <a:buFontTx/>
              <a:buChar char="-"/>
            </a:pPr>
            <a:r>
              <a:rPr lang="fr-FR" baseline="0" dirty="0" smtClean="0"/>
              <a:t>Cours en f</a:t>
            </a:r>
            <a:r>
              <a:rPr lang="is-IS" baseline="0" dirty="0" smtClean="0"/>
              <a:t>onction de ce qu’il connait déjà.</a:t>
            </a:r>
          </a:p>
          <a:p>
            <a:pPr marL="171450" indent="-171450">
              <a:buFontTx/>
              <a:buChar char="-"/>
            </a:pPr>
            <a:r>
              <a:rPr lang="is-IS" baseline="0" dirty="0" smtClean="0"/>
              <a:t> proposition qui oeut toutefois laisser le choix à certains moment pour construire un arbre de compétence.</a:t>
            </a:r>
            <a:endParaRPr lang="fr-FR" baseline="0" dirty="0" smtClean="0"/>
          </a:p>
          <a:p>
            <a:pPr marL="171450" indent="-171450">
              <a:buFontTx/>
              <a:buChar char="-"/>
            </a:pPr>
            <a:endParaRPr lang="fr-FR" baseline="0" dirty="0" smtClean="0"/>
          </a:p>
          <a:p>
            <a:pPr marL="171450" indent="-171450">
              <a:buFontTx/>
              <a:buChar char="-"/>
            </a:pPr>
            <a:r>
              <a:rPr lang="fr-FR" baseline="0" dirty="0" smtClean="0"/>
              <a:t>Interface de création : - le créateur du cours écrit dans un format bien défini  - tous les </a:t>
            </a:r>
            <a:r>
              <a:rPr lang="fr-FR" baseline="0" dirty="0" err="1" smtClean="0"/>
              <a:t>coachs</a:t>
            </a:r>
            <a:r>
              <a:rPr lang="fr-FR" baseline="0" dirty="0" smtClean="0"/>
              <a:t> peuvent modifier des cours</a:t>
            </a:r>
          </a:p>
          <a:p>
            <a:pPr marL="171450" indent="-171450">
              <a:buFontTx/>
              <a:buChar char="-"/>
            </a:pPr>
            <a:endParaRPr lang="fr-FR" baseline="0" dirty="0" smtClean="0"/>
          </a:p>
          <a:p>
            <a:pPr marL="171450" indent="-171450">
              <a:buFontTx/>
              <a:buChar char="-"/>
            </a:pPr>
            <a:r>
              <a:rPr lang="fr-FR" baseline="0" dirty="0" smtClean="0"/>
              <a:t>@TODO : changer la forme</a:t>
            </a:r>
          </a:p>
          <a:p>
            <a:pPr marL="0" indent="0">
              <a:buFontTx/>
              <a:buNone/>
            </a:pPr>
            <a:endParaRPr lang="fr-FR" baseline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EA981F-F754-7E48-A6BF-56BC9255C479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597235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C18D35-E346-BC45-BA82-6CC279A318C9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108450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614897-9795-E040-A335-52B4B510C3A2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31668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EA981F-F754-7E48-A6BF-56BC9255C479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379991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Cliquez pour modifier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B3C3E-4542-3D4F-BE2C-14120E58DD44}" type="datetime1">
              <a:rPr lang="fr-FR" smtClean="0"/>
              <a:t>13/07/2016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4CCEC-0EED-8542-9E5E-7280EE2DBB8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9426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Faire glisser l'image vers l'espace réservé ou cliquer sur l'icône pour l'ajouter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E23611-D86B-D44D-BF90-E6AF38E78D91}" type="datetime1">
              <a:rPr lang="fr-FR" smtClean="0"/>
              <a:t>13/07/2016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4CCEC-0EED-8542-9E5E-7280EE2DBB8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51588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E1EF5E-0017-DF40-8F40-DEBD9808C95F}" type="datetime1">
              <a:rPr lang="fr-FR" smtClean="0"/>
              <a:t>13/07/2016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4CCEC-0EED-8542-9E5E-7280EE2DBB8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51743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2FAA8-1109-9241-BF1A-6F67DFD1C677}" type="datetime1">
              <a:rPr lang="fr-FR" smtClean="0"/>
              <a:t>13/07/2016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4CCEC-0EED-8542-9E5E-7280EE2DBB8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20030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78F1F-5284-C144-848B-8B9ABC8A3D9E}" type="datetime1">
              <a:rPr lang="fr-FR" smtClean="0"/>
              <a:t>13/07/2016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4CCEC-0EED-8542-9E5E-7280EE2DBB8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82161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fr-FR" smtClean="0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CB690-5360-6746-80F7-024EC176A774}" type="datetime1">
              <a:rPr lang="fr-FR" smtClean="0"/>
              <a:t>13/07/2016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4CCEC-0EED-8542-9E5E-7280EE2DBB8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37790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fr-FR" smtClean="0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730F6-B0C6-384F-BF0F-38E79472A517}" type="datetime1">
              <a:rPr lang="fr-FR" smtClean="0"/>
              <a:t>13/07/2016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4CCEC-0EED-8542-9E5E-7280EE2DBB8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78576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936E6-5DFC-144C-A53E-27298E9DC0B0}" type="datetime1">
              <a:rPr lang="fr-FR" smtClean="0"/>
              <a:t>13/07/2016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4CCEC-0EED-8542-9E5E-7280EE2DBB8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3157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89E58-83E7-694F-A74E-7A609B040C2D}" type="datetime1">
              <a:rPr lang="fr-FR" smtClean="0"/>
              <a:t>13/07/2016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4CCEC-0EED-8542-9E5E-7280EE2DBB8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2579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0A80B-97F7-FC40-B176-7858FB70B8D1}" type="datetime1">
              <a:rPr lang="fr-FR" smtClean="0"/>
              <a:t>13/07/2016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5434CCEC-0EED-8542-9E5E-7280EE2DBB8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14059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884CE6-79FA-DD4E-94F3-FCC5924D5975}" type="datetime1">
              <a:rPr lang="fr-FR" smtClean="0"/>
              <a:t>13/07/2016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4CCEC-0EED-8542-9E5E-7280EE2DBB8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50711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4DE251-F9D4-4A40-B4A8-8AB8CF8A4318}" type="datetime1">
              <a:rPr lang="fr-FR" smtClean="0"/>
              <a:t>13/07/2016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4CCEC-0EED-8542-9E5E-7280EE2DBB8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59222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AEB6C-8A7E-DD46-921C-5CB7C34D1E6A}" type="datetime1">
              <a:rPr lang="fr-FR" smtClean="0"/>
              <a:t>13/07/2016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4CCEC-0EED-8542-9E5E-7280EE2DBB8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48765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C8393-6E51-ED47-9C3E-270A30FE7D51}" type="datetime1">
              <a:rPr lang="fr-FR" smtClean="0"/>
              <a:t>13/07/2016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4CCEC-0EED-8542-9E5E-7280EE2DBB8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44559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C165A-D846-0846-A90F-BA0EB2F29B84}" type="datetime1">
              <a:rPr lang="fr-FR" smtClean="0"/>
              <a:t>13/07/2016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4CCEC-0EED-8542-9E5E-7280EE2DBB8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84832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7F310-2F56-4A40-AC2B-15C42215E0D1}" type="datetime1">
              <a:rPr lang="fr-FR" smtClean="0"/>
              <a:t>13/07/2016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4CCEC-0EED-8542-9E5E-7280EE2DBB8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34179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Faire glisser l'image vers l'espace réservé ou cliquer sur l'icône pour l'ajouter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82087-1D40-7B4B-B698-433DAEB23A0C}" type="datetime1">
              <a:rPr lang="fr-FR" smtClean="0"/>
              <a:t>13/07/2016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4CCEC-0EED-8542-9E5E-7280EE2DBB8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79352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44202685-AEEA-9A4A-9305-23A89D81B552}" type="datetime1">
              <a:rPr lang="fr-FR" smtClean="0"/>
              <a:t>13/07/2016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5434CCEC-0EED-8542-9E5E-7280EE2DBB8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294102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4" Type="http://schemas.openxmlformats.org/officeDocument/2006/relationships/image" Target="../media/image12.tiff"/><Relationship Id="rId5" Type="http://schemas.openxmlformats.org/officeDocument/2006/relationships/image" Target="../media/image13.tiff"/><Relationship Id="rId6" Type="http://schemas.openxmlformats.org/officeDocument/2006/relationships/image" Target="../media/image14.tiff"/><Relationship Id="rId7" Type="http://schemas.openxmlformats.org/officeDocument/2006/relationships/image" Target="../media/image15.tiff"/><Relationship Id="rId8" Type="http://schemas.openxmlformats.org/officeDocument/2006/relationships/image" Target="../media/image16.png"/><Relationship Id="rId9" Type="http://schemas.openxmlformats.org/officeDocument/2006/relationships/image" Target="../media/image17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902878" y="1837268"/>
            <a:ext cx="8574622" cy="2616199"/>
          </a:xfrm>
        </p:spPr>
        <p:txBody>
          <a:bodyPr/>
          <a:lstStyle/>
          <a:p>
            <a:pPr algn="ctr"/>
            <a:r>
              <a:rPr lang="fr-FR" b="1" dirty="0" smtClean="0">
                <a:solidFill>
                  <a:srgbClr val="C00000"/>
                </a:solidFill>
              </a:rPr>
              <a:t>Objectif DTY </a:t>
            </a:r>
            <a:r>
              <a:rPr lang="fr-FR" dirty="0" smtClean="0"/>
              <a:t/>
            </a:r>
            <a:br>
              <a:rPr lang="fr-FR" dirty="0" smtClean="0"/>
            </a:b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4614231" y="4095121"/>
            <a:ext cx="6987645" cy="1388534"/>
          </a:xfrm>
        </p:spPr>
        <p:txBody>
          <a:bodyPr/>
          <a:lstStyle/>
          <a:p>
            <a:r>
              <a:rPr lang="fr-FR" i="1" dirty="0"/>
              <a:t>Phase de Design </a:t>
            </a:r>
            <a:r>
              <a:rPr lang="fr-FR" i="1" dirty="0" err="1"/>
              <a:t>Thinking</a:t>
            </a:r>
            <a:endParaRPr lang="fr-FR" i="1" dirty="0"/>
          </a:p>
          <a:p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3000" y="0"/>
            <a:ext cx="3429000" cy="2070100"/>
          </a:xfrm>
          <a:prstGeom prst="rect">
            <a:avLst/>
          </a:prstGeom>
        </p:spPr>
      </p:pic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4CCEC-0EED-8542-9E5E-7280EE2DBB86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9692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500075" y="139309"/>
            <a:ext cx="10018713" cy="1752599"/>
          </a:xfrm>
        </p:spPr>
        <p:txBody>
          <a:bodyPr/>
          <a:lstStyle/>
          <a:p>
            <a:r>
              <a:rPr lang="fr-FR" b="1" dirty="0" smtClean="0"/>
              <a:t>Exemple d’arbre de compétence</a:t>
            </a:r>
            <a:endParaRPr lang="fr-FR" b="1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7227" y="3514514"/>
            <a:ext cx="1260000" cy="126000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8977" y="3514514"/>
            <a:ext cx="1260000" cy="1260000"/>
          </a:xfrm>
          <a:prstGeom prst="rect">
            <a:avLst/>
          </a:prstGeom>
        </p:spPr>
      </p:pic>
      <p:pic>
        <p:nvPicPr>
          <p:cNvPr id="8" name="Image 7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6148384" y="1891908"/>
            <a:ext cx="1260000" cy="1260000"/>
          </a:xfrm>
          <a:prstGeom prst="rect">
            <a:avLst/>
          </a:prstGeom>
        </p:spPr>
      </p:pic>
      <p:pic>
        <p:nvPicPr>
          <p:cNvPr id="9" name="Image 8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8099596" y="1891908"/>
            <a:ext cx="1260000" cy="1260000"/>
          </a:xfrm>
          <a:prstGeom prst="rect">
            <a:avLst/>
          </a:prstGeom>
        </p:spPr>
      </p:pic>
      <p:pic>
        <p:nvPicPr>
          <p:cNvPr id="10" name="Image 9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9830740" y="1891908"/>
            <a:ext cx="1260000" cy="1260000"/>
          </a:xfrm>
          <a:prstGeom prst="rect">
            <a:avLst/>
          </a:prstGeom>
        </p:spPr>
      </p:pic>
      <p:pic>
        <p:nvPicPr>
          <p:cNvPr id="11" name="Image 10"/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9560740" y="5100851"/>
            <a:ext cx="1800000" cy="1260000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1144" y="5100851"/>
            <a:ext cx="1268452" cy="1260000"/>
          </a:xfrm>
          <a:prstGeom prst="rect">
            <a:avLst/>
          </a:prstGeom>
        </p:spPr>
      </p:pic>
      <p:pic>
        <p:nvPicPr>
          <p:cNvPr id="14" name="Image 13"/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6368452" y="5100851"/>
            <a:ext cx="1260000" cy="1260000"/>
          </a:xfrm>
          <a:prstGeom prst="rect">
            <a:avLst/>
          </a:prstGeom>
        </p:spPr>
      </p:pic>
      <p:sp>
        <p:nvSpPr>
          <p:cNvPr id="26" name="Flèche à angle droit 25"/>
          <p:cNvSpPr/>
          <p:nvPr/>
        </p:nvSpPr>
        <p:spPr>
          <a:xfrm rot="5400000">
            <a:off x="4283106" y="4902851"/>
            <a:ext cx="972000" cy="1368000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fr-FR"/>
          </a:p>
        </p:txBody>
      </p:sp>
      <p:sp>
        <p:nvSpPr>
          <p:cNvPr id="28" name="Flèche à angle droit 27"/>
          <p:cNvSpPr/>
          <p:nvPr/>
        </p:nvSpPr>
        <p:spPr>
          <a:xfrm rot="16200000" flipV="1">
            <a:off x="4287173" y="2019211"/>
            <a:ext cx="972000" cy="1368000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Flèche vers la droite 28"/>
          <p:cNvSpPr/>
          <p:nvPr/>
        </p:nvSpPr>
        <p:spPr>
          <a:xfrm>
            <a:off x="2660569" y="3902198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4CCEC-0EED-8542-9E5E-7280EE2DBB86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94096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619503" y="685800"/>
            <a:ext cx="10018713" cy="1752599"/>
          </a:xfrm>
        </p:spPr>
        <p:txBody>
          <a:bodyPr/>
          <a:lstStyle/>
          <a:p>
            <a:r>
              <a:rPr lang="fr-FR" b="1" dirty="0" smtClean="0"/>
              <a:t>Informer des mises à jour éventuelles</a:t>
            </a:r>
            <a:endParaRPr lang="fr-FR" b="1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551905" y="2317934"/>
            <a:ext cx="10153907" cy="1425316"/>
          </a:xfrm>
        </p:spPr>
        <p:txBody>
          <a:bodyPr/>
          <a:lstStyle/>
          <a:p>
            <a:pPr marL="0" indent="0">
              <a:buNone/>
            </a:pPr>
            <a:r>
              <a:rPr lang="fr-FR" dirty="0" smtClean="0"/>
              <a:t>Système de notification pour le coach lorsque qu’un module sur lequel porte le cours n’est plus à jour.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4CCEC-0EED-8542-9E5E-7280EE2DBB86}" type="slidenum">
              <a:rPr lang="fr-FR" smtClean="0"/>
              <a:t>11</a:t>
            </a:fld>
            <a:endParaRPr lang="fr-FR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819" y="2922008"/>
            <a:ext cx="3470988" cy="3470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368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385457" y="364525"/>
            <a:ext cx="9562629" cy="1291282"/>
          </a:xfrm>
        </p:spPr>
        <p:txBody>
          <a:bodyPr/>
          <a:lstStyle/>
          <a:p>
            <a:r>
              <a:rPr lang="fr-FR" b="1" dirty="0" smtClean="0"/>
              <a:t>Evaluation des élèves</a:t>
            </a:r>
            <a:endParaRPr lang="fr-FR" b="1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682019" y="1497598"/>
            <a:ext cx="10724165" cy="4371861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endParaRPr lang="fr-FR" dirty="0" smtClean="0"/>
          </a:p>
          <a:p>
            <a:r>
              <a:rPr lang="fr-FR" dirty="0" smtClean="0"/>
              <a:t>Niveau initial et progression</a:t>
            </a:r>
          </a:p>
          <a:p>
            <a:pPr marL="0" indent="0">
              <a:buNone/>
            </a:pPr>
            <a:endParaRPr lang="fr-FR" dirty="0" smtClean="0"/>
          </a:p>
          <a:p>
            <a:r>
              <a:rPr lang="fr-FR" dirty="0" smtClean="0"/>
              <a:t>Moyenne générale et par bloc</a:t>
            </a:r>
          </a:p>
          <a:p>
            <a:endParaRPr lang="fr-FR" dirty="0" smtClean="0"/>
          </a:p>
          <a:p>
            <a:r>
              <a:rPr lang="fr-FR" dirty="0" smtClean="0"/>
              <a:t>Système le plus précis possible :</a:t>
            </a:r>
          </a:p>
          <a:p>
            <a:pPr lvl="2">
              <a:buFont typeface="Wingdings" charset="2"/>
              <a:buChar char="Ø"/>
            </a:pPr>
            <a:r>
              <a:rPr lang="fr-FR" dirty="0" smtClean="0"/>
              <a:t> Une évaluation par leçon + une évaluation de fin de bloc</a:t>
            </a:r>
          </a:p>
          <a:p>
            <a:pPr lvl="2">
              <a:buFont typeface="Wingdings" charset="2"/>
              <a:buChar char="Ø"/>
            </a:pPr>
            <a:endParaRPr lang="fr-FR" dirty="0" smtClean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7665" y="2674775"/>
            <a:ext cx="1737360" cy="1725168"/>
          </a:xfrm>
          <a:prstGeom prst="rect">
            <a:avLst/>
          </a:prstGeo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4CCEC-0EED-8542-9E5E-7280EE2DBB86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38937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smtClean="0"/>
              <a:t>Donner envie de revenir</a:t>
            </a:r>
            <a:endParaRPr lang="fr-FR" b="1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fr-FR" dirty="0" smtClean="0"/>
              <a:t>Assiduité</a:t>
            </a:r>
          </a:p>
          <a:p>
            <a:pPr>
              <a:lnSpc>
                <a:spcPct val="150000"/>
              </a:lnSpc>
            </a:pPr>
            <a:r>
              <a:rPr lang="fr-FR" dirty="0" smtClean="0"/>
              <a:t>Notification de la leçon du jour par mail</a:t>
            </a:r>
          </a:p>
          <a:p>
            <a:pPr>
              <a:lnSpc>
                <a:spcPct val="150000"/>
              </a:lnSpc>
            </a:pPr>
            <a:r>
              <a:rPr lang="fr-FR" dirty="0" smtClean="0"/>
              <a:t>Badges de réussite et d’assiduité</a:t>
            </a:r>
          </a:p>
          <a:p>
            <a:endParaRPr lang="fr-FR" dirty="0"/>
          </a:p>
          <a:p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1481" y="4946073"/>
            <a:ext cx="6712620" cy="1073727"/>
          </a:xfrm>
          <a:prstGeom prst="rect">
            <a:avLst/>
          </a:prstGeo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4CCEC-0EED-8542-9E5E-7280EE2DBB86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84638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84308" y="111210"/>
            <a:ext cx="10018713" cy="1752599"/>
          </a:xfrm>
        </p:spPr>
        <p:txBody>
          <a:bodyPr/>
          <a:lstStyle/>
          <a:p>
            <a:r>
              <a:rPr lang="fr-FR" b="1" dirty="0" smtClean="0"/>
              <a:t>Fonctionnalités</a:t>
            </a:r>
            <a:r>
              <a:rPr lang="fr-FR" dirty="0" smtClean="0"/>
              <a:t> </a:t>
            </a:r>
            <a:r>
              <a:rPr lang="fr-FR" b="1" dirty="0" smtClean="0"/>
              <a:t>additionnelles</a:t>
            </a:r>
            <a:endParaRPr lang="fr-FR" b="1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484308" y="1863809"/>
            <a:ext cx="10304038" cy="4240429"/>
          </a:xfrm>
        </p:spPr>
        <p:txBody>
          <a:bodyPr vert="horz" numCol="1">
            <a:normAutofit/>
          </a:bodyPr>
          <a:lstStyle/>
          <a:p>
            <a:pPr>
              <a:lnSpc>
                <a:spcPct val="150000"/>
              </a:lnSpc>
            </a:pPr>
            <a:r>
              <a:rPr lang="fr-FR" dirty="0" smtClean="0"/>
              <a:t>Création d’une rubrique CV/Stages/</a:t>
            </a:r>
            <a:r>
              <a:rPr lang="fr-FR" dirty="0" err="1" smtClean="0"/>
              <a:t>Linkedin</a:t>
            </a:r>
            <a:r>
              <a:rPr lang="fr-FR" dirty="0" smtClean="0"/>
              <a:t> pour Armelle</a:t>
            </a:r>
          </a:p>
          <a:p>
            <a:pPr lvl="2">
              <a:lnSpc>
                <a:spcPct val="150000"/>
              </a:lnSpc>
              <a:buFont typeface="Wingdings" charset="2"/>
              <a:buChar char="Ø"/>
            </a:pPr>
            <a:r>
              <a:rPr lang="fr-FR" dirty="0" smtClean="0"/>
              <a:t>Interface centralisée</a:t>
            </a:r>
          </a:p>
          <a:p>
            <a:pPr lvl="2">
              <a:lnSpc>
                <a:spcPct val="150000"/>
              </a:lnSpc>
              <a:buFont typeface="Wingdings" charset="2"/>
              <a:buChar char="Ø"/>
            </a:pPr>
            <a:r>
              <a:rPr lang="fr-FR" dirty="0" smtClean="0"/>
              <a:t>Notifications</a:t>
            </a:r>
            <a:endParaRPr lang="fr-FR" dirty="0"/>
          </a:p>
          <a:p>
            <a:pPr marL="914400" lvl="2" indent="0">
              <a:lnSpc>
                <a:spcPct val="150000"/>
              </a:lnSpc>
              <a:buNone/>
            </a:pPr>
            <a:endParaRPr lang="fr-FR" dirty="0" smtClean="0"/>
          </a:p>
          <a:p>
            <a:pPr>
              <a:lnSpc>
                <a:spcPct val="150000"/>
              </a:lnSpc>
            </a:pPr>
            <a:r>
              <a:rPr lang="fr-FR" dirty="0" smtClean="0"/>
              <a:t>Création d’un onglet supplémentaire : « TP » pour les étudiants</a:t>
            </a:r>
            <a:endParaRPr lang="fr-FR" dirty="0"/>
          </a:p>
          <a:p>
            <a:pPr lvl="2">
              <a:lnSpc>
                <a:spcPct val="150000"/>
              </a:lnSpc>
              <a:buFont typeface="Wingdings" charset="2"/>
              <a:buChar char="Ø"/>
            </a:pPr>
            <a:r>
              <a:rPr lang="fr-FR" dirty="0" smtClean="0"/>
              <a:t>TP pratiques facultatifs</a:t>
            </a:r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1104" y="3186290"/>
            <a:ext cx="3373471" cy="860235"/>
          </a:xfrm>
          <a:prstGeom prst="rect">
            <a:avLst/>
          </a:prstGeo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4CCEC-0EED-8542-9E5E-7280EE2DBB86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9354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75998" y="3844636"/>
            <a:ext cx="10018713" cy="1752599"/>
          </a:xfrm>
        </p:spPr>
        <p:txBody>
          <a:bodyPr>
            <a:normAutofit/>
          </a:bodyPr>
          <a:lstStyle/>
          <a:p>
            <a:r>
              <a:rPr lang="fr-FR" sz="4800" dirty="0" smtClean="0"/>
              <a:t>Merci pour votre attention !</a:t>
            </a:r>
            <a:endParaRPr lang="fr-FR" sz="4800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8068" y="590432"/>
            <a:ext cx="5654572" cy="2900913"/>
          </a:xfrm>
          <a:prstGeom prst="rect">
            <a:avLst/>
          </a:prstGeom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4CCEC-0EED-8542-9E5E-7280EE2DBB86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5853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smtClean="0"/>
              <a:t>Situation actuelle</a:t>
            </a:r>
            <a:endParaRPr lang="fr-FR" b="1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Elève :</a:t>
            </a:r>
          </a:p>
          <a:p>
            <a:pPr lvl="1"/>
            <a:r>
              <a:rPr lang="fr-FR" dirty="0"/>
              <a:t>Difficulté à discuter avec les coaches</a:t>
            </a:r>
          </a:p>
          <a:p>
            <a:pPr lvl="1">
              <a:lnSpc>
                <a:spcPct val="150000"/>
              </a:lnSpc>
            </a:pPr>
            <a:r>
              <a:rPr lang="fr-FR" dirty="0"/>
              <a:t>Très grande diversité des </a:t>
            </a:r>
            <a:r>
              <a:rPr lang="fr-FR" dirty="0" smtClean="0"/>
              <a:t>technologies</a:t>
            </a:r>
            <a:endParaRPr lang="fr-FR" dirty="0"/>
          </a:p>
          <a:p>
            <a:r>
              <a:rPr lang="fr-FR" dirty="0"/>
              <a:t>Coach </a:t>
            </a:r>
            <a:r>
              <a:rPr lang="fr-FR" dirty="0" smtClean="0"/>
              <a:t>:</a:t>
            </a:r>
            <a:endParaRPr lang="fr-FR" dirty="0"/>
          </a:p>
          <a:p>
            <a:pPr lvl="1"/>
            <a:r>
              <a:rPr lang="fr-FR" dirty="0"/>
              <a:t>Temps passé à s’occuper des </a:t>
            </a:r>
            <a:r>
              <a:rPr lang="fr-FR" dirty="0" smtClean="0"/>
              <a:t>étudiants</a:t>
            </a:r>
          </a:p>
          <a:p>
            <a:pPr lvl="1"/>
            <a:endParaRPr lang="fr-FR" dirty="0"/>
          </a:p>
          <a:p>
            <a:pPr marL="457200" lvl="1" indent="0">
              <a:buNone/>
            </a:pPr>
            <a:endParaRPr lang="fr-FR" dirty="0"/>
          </a:p>
          <a:p>
            <a:pPr lvl="1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4CCEC-0EED-8542-9E5E-7280EE2DBB86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50799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smtClean="0"/>
              <a:t>Besoins</a:t>
            </a:r>
            <a:endParaRPr lang="fr-FR" b="1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Elève :</a:t>
            </a:r>
          </a:p>
          <a:p>
            <a:pPr lvl="1"/>
            <a:r>
              <a:rPr lang="fr-FR" dirty="0" smtClean="0"/>
              <a:t>Arriver à la DTY avec une connaissance des technologies de base</a:t>
            </a:r>
          </a:p>
          <a:p>
            <a:pPr marL="457200" lvl="1" indent="0">
              <a:lnSpc>
                <a:spcPct val="150000"/>
              </a:lnSpc>
              <a:buNone/>
            </a:pPr>
            <a:endParaRPr lang="fr-FR" dirty="0"/>
          </a:p>
          <a:p>
            <a:r>
              <a:rPr lang="fr-FR" dirty="0" smtClean="0"/>
              <a:t>Coach :</a:t>
            </a:r>
          </a:p>
          <a:p>
            <a:pPr lvl="1"/>
            <a:r>
              <a:rPr lang="fr-FR" dirty="0" smtClean="0"/>
              <a:t>Suivre la progression des élèves de la DTY</a:t>
            </a:r>
          </a:p>
          <a:p>
            <a:pPr lvl="1"/>
            <a:r>
              <a:rPr lang="fr-FR" dirty="0" smtClean="0"/>
              <a:t>Passer moins de temps à la montée en compétences</a:t>
            </a:r>
          </a:p>
          <a:p>
            <a:pPr marL="457200" lvl="1" indent="0">
              <a:buNone/>
            </a:pPr>
            <a:endParaRPr lang="fr-FR" dirty="0" smtClean="0"/>
          </a:p>
          <a:p>
            <a:pPr lvl="1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4CCEC-0EED-8542-9E5E-7280EE2DBB86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85026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84310" y="339436"/>
            <a:ext cx="10018713" cy="1752599"/>
          </a:xfrm>
        </p:spPr>
        <p:txBody>
          <a:bodyPr/>
          <a:lstStyle/>
          <a:p>
            <a:r>
              <a:rPr lang="fr-FR" b="1" dirty="0"/>
              <a:t>Objectif DTY : concept</a:t>
            </a:r>
          </a:p>
        </p:txBody>
      </p:sp>
      <p:sp>
        <p:nvSpPr>
          <p:cNvPr id="5" name="Sous-titre 2"/>
          <p:cNvSpPr txBox="1">
            <a:spLocks/>
          </p:cNvSpPr>
          <p:nvPr/>
        </p:nvSpPr>
        <p:spPr>
          <a:xfrm>
            <a:off x="1788752" y="2092035"/>
            <a:ext cx="11208774" cy="41425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fr-FR" sz="2800" b="1" dirty="0" smtClean="0"/>
              <a:t> Application Web responsive</a:t>
            </a:r>
          </a:p>
          <a:p>
            <a:pPr marL="0" indent="0">
              <a:buNone/>
            </a:pPr>
            <a:r>
              <a:rPr lang="fr-FR" dirty="0" smtClean="0"/>
              <a:t>  		Une expérience utilisateur simple sur tous supports</a:t>
            </a:r>
          </a:p>
          <a:p>
            <a:pPr marL="0" indent="0">
              <a:buNone/>
            </a:pPr>
            <a:endParaRPr lang="fr-FR" dirty="0"/>
          </a:p>
          <a:p>
            <a:r>
              <a:rPr lang="fr-FR" b="1" dirty="0" smtClean="0"/>
              <a:t>Pratique et découvrir l’informatique tous les jours 	</a:t>
            </a:r>
          </a:p>
          <a:p>
            <a:pPr marL="0" indent="0">
              <a:buNone/>
            </a:pPr>
            <a:r>
              <a:rPr lang="fr-FR" dirty="0" smtClean="0"/>
              <a:t>		Un à trois cours de 10 minutes par jour !</a:t>
            </a:r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0472" y="2864982"/>
            <a:ext cx="1014963" cy="1530095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6003" y="4898076"/>
            <a:ext cx="1643903" cy="1180322"/>
          </a:xfrm>
          <a:prstGeom prst="rect">
            <a:avLst/>
          </a:prstGeom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4CCEC-0EED-8542-9E5E-7280EE2DBB86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49035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/>
          <p:cNvSpPr txBox="1"/>
          <p:nvPr/>
        </p:nvSpPr>
        <p:spPr>
          <a:xfrm>
            <a:off x="1863831" y="2057914"/>
            <a:ext cx="28054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 smtClean="0"/>
              <a:t> Interface Coach</a:t>
            </a:r>
            <a:endParaRPr lang="fr-FR" sz="2800" b="1" dirty="0"/>
          </a:p>
        </p:txBody>
      </p:sp>
      <p:sp>
        <p:nvSpPr>
          <p:cNvPr id="7" name="Double flèche horizontale 6"/>
          <p:cNvSpPr/>
          <p:nvPr/>
        </p:nvSpPr>
        <p:spPr>
          <a:xfrm>
            <a:off x="5613530" y="3965927"/>
            <a:ext cx="1414249" cy="509665"/>
          </a:xfrm>
          <a:prstGeom prst="left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ZoneTexte 7"/>
          <p:cNvSpPr txBox="1"/>
          <p:nvPr/>
        </p:nvSpPr>
        <p:spPr>
          <a:xfrm>
            <a:off x="1437797" y="2950826"/>
            <a:ext cx="365755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smtClean="0"/>
              <a:t>Interface de création et de gestion des cours</a:t>
            </a:r>
            <a:endParaRPr lang="fr-FR" sz="2800" dirty="0"/>
          </a:p>
        </p:txBody>
      </p:sp>
      <p:sp>
        <p:nvSpPr>
          <p:cNvPr id="9" name="ZoneTexte 8"/>
          <p:cNvSpPr txBox="1"/>
          <p:nvPr/>
        </p:nvSpPr>
        <p:spPr>
          <a:xfrm>
            <a:off x="1437797" y="4644318"/>
            <a:ext cx="365755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smtClean="0"/>
              <a:t>Suivi des résultats des élèves</a:t>
            </a:r>
            <a:endParaRPr lang="fr-FR" sz="2800" dirty="0"/>
          </a:p>
        </p:txBody>
      </p:sp>
      <p:sp>
        <p:nvSpPr>
          <p:cNvPr id="10" name="ZoneTexte 9"/>
          <p:cNvSpPr txBox="1"/>
          <p:nvPr/>
        </p:nvSpPr>
        <p:spPr>
          <a:xfrm>
            <a:off x="8035915" y="2735381"/>
            <a:ext cx="428599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smtClean="0"/>
              <a:t>Proposition du cours chaque jour, en fonction des compétences</a:t>
            </a:r>
          </a:p>
        </p:txBody>
      </p:sp>
      <p:sp>
        <p:nvSpPr>
          <p:cNvPr id="11" name="ZoneTexte 10"/>
          <p:cNvSpPr txBox="1"/>
          <p:nvPr/>
        </p:nvSpPr>
        <p:spPr>
          <a:xfrm>
            <a:off x="8035915" y="4644317"/>
            <a:ext cx="36875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smtClean="0"/>
              <a:t>Suivi de ses propres résultats, </a:t>
            </a:r>
            <a:r>
              <a:rPr lang="fr-FR" sz="2800" dirty="0" err="1" smtClean="0"/>
              <a:t>gamification</a:t>
            </a:r>
            <a:endParaRPr lang="fr-FR" sz="2800" dirty="0"/>
          </a:p>
        </p:txBody>
      </p:sp>
      <p:sp>
        <p:nvSpPr>
          <p:cNvPr id="12" name="Titre 1"/>
          <p:cNvSpPr>
            <a:spLocks noGrp="1"/>
          </p:cNvSpPr>
          <p:nvPr>
            <p:ph type="title"/>
          </p:nvPr>
        </p:nvSpPr>
        <p:spPr>
          <a:xfrm>
            <a:off x="2245881" y="152399"/>
            <a:ext cx="8149548" cy="1004454"/>
          </a:xfrm>
        </p:spPr>
        <p:txBody>
          <a:bodyPr/>
          <a:lstStyle/>
          <a:p>
            <a:r>
              <a:rPr lang="fr-FR" b="1" dirty="0"/>
              <a:t>Objectif DTY : concept</a:t>
            </a:r>
          </a:p>
        </p:txBody>
      </p:sp>
      <p:sp>
        <p:nvSpPr>
          <p:cNvPr id="13" name="ZoneTexte 12"/>
          <p:cNvSpPr txBox="1"/>
          <p:nvPr/>
        </p:nvSpPr>
        <p:spPr>
          <a:xfrm>
            <a:off x="8035915" y="2057914"/>
            <a:ext cx="28054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 smtClean="0"/>
              <a:t> Interface élève</a:t>
            </a:r>
            <a:endParaRPr lang="fr-FR" sz="2800" b="1" dirty="0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4CCEC-0EED-8542-9E5E-7280EE2DBB86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2251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84310" y="235622"/>
            <a:ext cx="10018713" cy="1752599"/>
          </a:xfrm>
        </p:spPr>
        <p:txBody>
          <a:bodyPr/>
          <a:lstStyle/>
          <a:p>
            <a:r>
              <a:rPr lang="fr-FR" b="1" dirty="0" smtClean="0"/>
              <a:t>Schéma de principe</a:t>
            </a:r>
            <a:endParaRPr lang="fr-FR" b="1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9671" y="2667000"/>
            <a:ext cx="9467995" cy="3124200"/>
          </a:xfr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4543" y="4080761"/>
            <a:ext cx="873098" cy="928828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920" y="3592674"/>
            <a:ext cx="1905000" cy="1905000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6949" y="3787236"/>
            <a:ext cx="2189600" cy="1515877"/>
          </a:xfrm>
          <a:prstGeom prst="rect">
            <a:avLst/>
          </a:prstGeom>
        </p:spPr>
      </p:pic>
      <p:sp>
        <p:nvSpPr>
          <p:cNvPr id="9" name="ZoneTexte 8"/>
          <p:cNvSpPr txBox="1"/>
          <p:nvPr/>
        </p:nvSpPr>
        <p:spPr>
          <a:xfrm>
            <a:off x="2466473" y="3327357"/>
            <a:ext cx="2237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mtClean="0"/>
              <a:t>Page web</a:t>
            </a:r>
            <a:endParaRPr lang="fr-FR"/>
          </a:p>
        </p:txBody>
      </p:sp>
      <p:sp>
        <p:nvSpPr>
          <p:cNvPr id="10" name="ZoneTexte 9"/>
          <p:cNvSpPr txBox="1"/>
          <p:nvPr/>
        </p:nvSpPr>
        <p:spPr>
          <a:xfrm>
            <a:off x="5888232" y="3327357"/>
            <a:ext cx="2678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mtClean="0"/>
              <a:t>Serveur</a:t>
            </a:r>
            <a:endParaRPr lang="fr-FR"/>
          </a:p>
        </p:txBody>
      </p:sp>
      <p:sp>
        <p:nvSpPr>
          <p:cNvPr id="11" name="ZoneTexte 10"/>
          <p:cNvSpPr txBox="1"/>
          <p:nvPr/>
        </p:nvSpPr>
        <p:spPr>
          <a:xfrm>
            <a:off x="8686949" y="3080084"/>
            <a:ext cx="218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Base de données :</a:t>
            </a:r>
          </a:p>
          <a:p>
            <a:pPr marL="285750" indent="-285750">
              <a:buFontTx/>
              <a:buChar char="-"/>
            </a:pPr>
            <a:r>
              <a:rPr lang="fr-FR" dirty="0" smtClean="0"/>
              <a:t>Élèves</a:t>
            </a:r>
          </a:p>
          <a:p>
            <a:pPr marL="285750" indent="-285750">
              <a:buFontTx/>
              <a:buChar char="-"/>
            </a:pPr>
            <a:r>
              <a:rPr lang="fr-FR" dirty="0" smtClean="0"/>
              <a:t>Coaches</a:t>
            </a:r>
          </a:p>
          <a:p>
            <a:pPr marL="285750" indent="-285750">
              <a:buFontTx/>
              <a:buChar char="-"/>
            </a:pPr>
            <a:r>
              <a:rPr lang="fr-FR" dirty="0" smtClean="0"/>
              <a:t>Cours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4CCEC-0EED-8542-9E5E-7280EE2DBB86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4134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84310" y="433552"/>
            <a:ext cx="10018713" cy="1752599"/>
          </a:xfrm>
        </p:spPr>
        <p:txBody>
          <a:bodyPr/>
          <a:lstStyle/>
          <a:p>
            <a:r>
              <a:rPr lang="fr-FR" b="1" dirty="0" smtClean="0"/>
              <a:t>Différentes problématiques</a:t>
            </a:r>
            <a:endParaRPr lang="fr-FR" b="1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641965" y="2443656"/>
            <a:ext cx="10018713" cy="3563006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70000"/>
              </a:lnSpc>
            </a:pPr>
            <a:r>
              <a:rPr lang="fr-FR" dirty="0" smtClean="0"/>
              <a:t>Connaître le niveau initial de l’élève</a:t>
            </a:r>
          </a:p>
          <a:p>
            <a:pPr>
              <a:lnSpc>
                <a:spcPct val="170000"/>
              </a:lnSpc>
            </a:pPr>
            <a:r>
              <a:rPr lang="fr-FR" dirty="0" smtClean="0"/>
              <a:t>Choix des leçons et des blocs</a:t>
            </a:r>
          </a:p>
          <a:p>
            <a:pPr>
              <a:lnSpc>
                <a:spcPct val="170000"/>
              </a:lnSpc>
            </a:pPr>
            <a:r>
              <a:rPr lang="fr-FR" dirty="0" smtClean="0"/>
              <a:t>MAJ des leçons </a:t>
            </a:r>
          </a:p>
          <a:p>
            <a:pPr>
              <a:lnSpc>
                <a:spcPct val="170000"/>
              </a:lnSpc>
            </a:pPr>
            <a:r>
              <a:rPr lang="fr-FR" dirty="0" smtClean="0"/>
              <a:t>Système d’évaluation</a:t>
            </a:r>
          </a:p>
          <a:p>
            <a:pPr>
              <a:lnSpc>
                <a:spcPct val="170000"/>
              </a:lnSpc>
            </a:pPr>
            <a:r>
              <a:rPr lang="fr-FR" dirty="0" smtClean="0"/>
              <a:t>Donner envie à l’utilisateur de revenir</a:t>
            </a:r>
          </a:p>
          <a:p>
            <a:pPr>
              <a:lnSpc>
                <a:spcPct val="170000"/>
              </a:lnSpc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4CCEC-0EED-8542-9E5E-7280EE2DBB86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1292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675501" y="297366"/>
            <a:ext cx="10018713" cy="1752599"/>
          </a:xfrm>
        </p:spPr>
        <p:txBody>
          <a:bodyPr/>
          <a:lstStyle/>
          <a:p>
            <a:r>
              <a:rPr lang="fr-FR" b="1" dirty="0" smtClean="0"/>
              <a:t>Questionnaire du début</a:t>
            </a:r>
            <a:endParaRPr lang="fr-FR" b="1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750316" y="1605049"/>
            <a:ext cx="10018713" cy="3124201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fr-FR" dirty="0" smtClean="0"/>
              <a:t>Première connexion </a:t>
            </a:r>
            <a:r>
              <a:rPr lang="fr-FR" dirty="0"/>
              <a:t>	</a:t>
            </a:r>
            <a:r>
              <a:rPr lang="fr-FR" dirty="0" smtClean="0"/>
              <a:t>	  questionnaire</a:t>
            </a:r>
          </a:p>
          <a:p>
            <a:pPr>
              <a:lnSpc>
                <a:spcPct val="150000"/>
              </a:lnSpc>
            </a:pPr>
            <a:r>
              <a:rPr lang="fr-FR" dirty="0" smtClean="0"/>
              <a:t>Questionnaire rempli par la génération </a:t>
            </a:r>
            <a:r>
              <a:rPr lang="fr-FR" dirty="0" err="1" smtClean="0"/>
              <a:t>Fall</a:t>
            </a:r>
            <a:r>
              <a:rPr lang="fr-FR" dirty="0" smtClean="0"/>
              <a:t> 2016</a:t>
            </a:r>
          </a:p>
          <a:p>
            <a:pPr>
              <a:lnSpc>
                <a:spcPct val="150000"/>
              </a:lnSpc>
            </a:pPr>
            <a:r>
              <a:rPr lang="fr-FR" dirty="0" smtClean="0"/>
              <a:t>Influence le choix des cours par l’algorithme</a:t>
            </a:r>
            <a:endParaRPr lang="fr-FR" dirty="0"/>
          </a:p>
        </p:txBody>
      </p:sp>
      <p:sp>
        <p:nvSpPr>
          <p:cNvPr id="4" name="Flèche vers la droite 3"/>
          <p:cNvSpPr/>
          <p:nvPr/>
        </p:nvSpPr>
        <p:spPr>
          <a:xfrm>
            <a:off x="4826923" y="2406443"/>
            <a:ext cx="651164" cy="2768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5703" y="4431607"/>
            <a:ext cx="5575300" cy="2184400"/>
          </a:xfrm>
          <a:prstGeom prst="rect">
            <a:avLst/>
          </a:prstGeom>
        </p:spPr>
      </p:pic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4CCEC-0EED-8542-9E5E-7280EE2DBB86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39811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359620" y="311728"/>
            <a:ext cx="10018713" cy="1752599"/>
          </a:xfrm>
        </p:spPr>
        <p:txBody>
          <a:bodyPr/>
          <a:lstStyle/>
          <a:p>
            <a:r>
              <a:rPr lang="fr-FR" b="1" dirty="0" smtClean="0"/>
              <a:t>Choix des leçons et des blocs</a:t>
            </a:r>
            <a:endParaRPr lang="fr-FR" b="1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359620" y="2254825"/>
            <a:ext cx="10018713" cy="3124201"/>
          </a:xfrm>
        </p:spPr>
        <p:txBody>
          <a:bodyPr/>
          <a:lstStyle/>
          <a:p>
            <a:r>
              <a:rPr lang="fr-FR" dirty="0" smtClean="0"/>
              <a:t>Dans un bloc             prochaine leçon imposée par l’algorithme</a:t>
            </a:r>
          </a:p>
          <a:p>
            <a:endParaRPr lang="fr-FR" dirty="0" smtClean="0"/>
          </a:p>
          <a:p>
            <a:endParaRPr lang="fr-FR" dirty="0"/>
          </a:p>
          <a:p>
            <a:r>
              <a:rPr lang="fr-FR" dirty="0" smtClean="0"/>
              <a:t>Bloc terminé             choix entres plusieurs blocs qui déterminent des arbres 						       de compétences </a:t>
            </a:r>
          </a:p>
          <a:p>
            <a:endParaRPr lang="fr-FR" dirty="0"/>
          </a:p>
        </p:txBody>
      </p:sp>
      <p:sp>
        <p:nvSpPr>
          <p:cNvPr id="6" name="Flèche vers la droite 5"/>
          <p:cNvSpPr/>
          <p:nvPr/>
        </p:nvSpPr>
        <p:spPr>
          <a:xfrm>
            <a:off x="3449781" y="2464653"/>
            <a:ext cx="554182" cy="2906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mtClean="0"/>
              <a:t> </a:t>
            </a:r>
            <a:endParaRPr lang="fr-FR"/>
          </a:p>
        </p:txBody>
      </p:sp>
      <p:sp>
        <p:nvSpPr>
          <p:cNvPr id="7" name="Flèche vers la droite 6"/>
          <p:cNvSpPr/>
          <p:nvPr/>
        </p:nvSpPr>
        <p:spPr>
          <a:xfrm>
            <a:off x="3449781" y="3997035"/>
            <a:ext cx="554182" cy="2906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mtClean="0"/>
              <a:t> 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4CCEC-0EED-8542-9E5E-7280EE2DBB86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67174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e">
  <a:themeElements>
    <a:clrScheme name="Parallaxe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e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2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Bureau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Parallax</Template>
  <TotalTime>284</TotalTime>
  <Words>396</Words>
  <Application>Microsoft Macintosh PowerPoint</Application>
  <PresentationFormat>Grand écran</PresentationFormat>
  <Paragraphs>108</Paragraphs>
  <Slides>15</Slides>
  <Notes>6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Corbel</vt:lpstr>
      <vt:lpstr>Wingdings</vt:lpstr>
      <vt:lpstr>Parallaxe</vt:lpstr>
      <vt:lpstr>Objectif DTY  </vt:lpstr>
      <vt:lpstr>Situation actuelle</vt:lpstr>
      <vt:lpstr>Besoins</vt:lpstr>
      <vt:lpstr>Objectif DTY : concept</vt:lpstr>
      <vt:lpstr>Objectif DTY : concept</vt:lpstr>
      <vt:lpstr>Schéma de principe</vt:lpstr>
      <vt:lpstr>Différentes problématiques</vt:lpstr>
      <vt:lpstr>Questionnaire du début</vt:lpstr>
      <vt:lpstr>Choix des leçons et des blocs</vt:lpstr>
      <vt:lpstr>Exemple d’arbre de compétence</vt:lpstr>
      <vt:lpstr>Informer des mises à jour éventuelles</vt:lpstr>
      <vt:lpstr>Evaluation des élèves</vt:lpstr>
      <vt:lpstr>Donner envie de revenir</vt:lpstr>
      <vt:lpstr>Fonctionnalités additionnelles</vt:lpstr>
      <vt:lpstr>Merci pour votre attention !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Objectif DTY  </dc:title>
  <dc:creator>Utilisateur de Microsoft Office</dc:creator>
  <cp:lastModifiedBy>Utilisateur de Microsoft Office</cp:lastModifiedBy>
  <cp:revision>28</cp:revision>
  <dcterms:created xsi:type="dcterms:W3CDTF">2016-07-12T14:28:24Z</dcterms:created>
  <dcterms:modified xsi:type="dcterms:W3CDTF">2016-07-13T12:47:03Z</dcterms:modified>
</cp:coreProperties>
</file>